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4/29/2019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4/29/2019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4/29/2019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4/29/2019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A29CAD9-00D9-4D79-B982-85CD7FBD3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
            <a:extLst>
              <a:ext uri="{FF2B5EF4-FFF2-40B4-BE49-F238E27FC236}">
                <a16:creationId xmlns:a16="http://schemas.microsoft.com/office/drawing/2014/main" id="{3F01E04B-E3A4-4B2D-92DF-752C4E7EF9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36677E2-1D06-4A48-A118-BA484A05A1EF}"/>
              </a:ext>
            </a:extLst>
          </p:cNvPr>
          <p:cNvSpPr txBox="1"/>
          <p:nvPr/>
        </p:nvSpPr>
        <p:spPr>
          <a:xfrm>
            <a:off x="7524036" y="1646803"/>
            <a:ext cx="3707844" cy="3131913"/>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3000" b="1" cap="all">
                <a:latin typeface="+mj-lt"/>
                <a:ea typeface="+mj-ea"/>
                <a:cs typeface="+mj-cs"/>
              </a:rPr>
              <a:t>Licenciatura en Gestión Y Administración de PyME</a:t>
            </a:r>
            <a:endParaRPr lang="en-US" sz="3000" cap="all">
              <a:latin typeface="+mj-lt"/>
              <a:ea typeface="+mj-ea"/>
              <a:cs typeface="+mj-cs"/>
            </a:endParaRPr>
          </a:p>
          <a:p>
            <a:pPr algn="ctr" defTabSz="914400">
              <a:lnSpc>
                <a:spcPct val="90000"/>
              </a:lnSpc>
              <a:spcBef>
                <a:spcPct val="0"/>
              </a:spcBef>
              <a:spcAft>
                <a:spcPts val="600"/>
              </a:spcAft>
            </a:pPr>
            <a:r>
              <a:rPr lang="en-US" sz="3000" cap="all">
                <a:latin typeface="+mj-lt"/>
                <a:ea typeface="+mj-ea"/>
                <a:cs typeface="+mj-cs"/>
              </a:rPr>
              <a:t>Jesús Eduardo Velazquez Negrete</a:t>
            </a:r>
          </a:p>
        </p:txBody>
      </p:sp>
      <p:pic>
        <p:nvPicPr>
          <p:cNvPr id="4" name="Imagen 3">
            <a:extLst>
              <a:ext uri="{FF2B5EF4-FFF2-40B4-BE49-F238E27FC236}">
                <a16:creationId xmlns:a16="http://schemas.microsoft.com/office/drawing/2014/main" id="{BF52A961-1E31-469C-AEEB-301DDE01C86E}"/>
              </a:ext>
            </a:extLst>
          </p:cNvPr>
          <p:cNvPicPr>
            <a:picLocks noChangeAspect="1"/>
          </p:cNvPicPr>
          <p:nvPr/>
        </p:nvPicPr>
        <p:blipFill>
          <a:blip r:embed="rId3"/>
          <a:stretch>
            <a:fillRect/>
          </a:stretch>
        </p:blipFill>
        <p:spPr>
          <a:xfrm>
            <a:off x="960120" y="1844541"/>
            <a:ext cx="6002432" cy="3166283"/>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2" name="Picture 21">
            <a:extLst>
              <a:ext uri="{FF2B5EF4-FFF2-40B4-BE49-F238E27FC236}">
                <a16:creationId xmlns:a16="http://schemas.microsoft.com/office/drawing/2014/main" id="{765896F8-7BC7-4574-8E2B-4A1A603670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68892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8D9C9-A7B8-4FB8-B733-6FD5C20396B8}"/>
              </a:ext>
            </a:extLst>
          </p:cNvPr>
          <p:cNvSpPr>
            <a:spLocks noGrp="1"/>
          </p:cNvSpPr>
          <p:nvPr>
            <p:ph type="title"/>
          </p:nvPr>
        </p:nvSpPr>
        <p:spPr>
          <a:xfrm>
            <a:off x="913774" y="273859"/>
            <a:ext cx="10364451" cy="1111809"/>
          </a:xfrm>
        </p:spPr>
        <p:txBody>
          <a:bodyPr/>
          <a:lstStyle/>
          <a:p>
            <a:r>
              <a:rPr lang="es-MX" dirty="0"/>
              <a:t>El programa educativo dura 4 años, consta de 4 módulos divididos en 8 semestres.</a:t>
            </a:r>
          </a:p>
        </p:txBody>
      </p:sp>
      <p:pic>
        <p:nvPicPr>
          <p:cNvPr id="4" name="Marcador de contenido 3">
            <a:extLst>
              <a:ext uri="{FF2B5EF4-FFF2-40B4-BE49-F238E27FC236}">
                <a16:creationId xmlns:a16="http://schemas.microsoft.com/office/drawing/2014/main" id="{BF4331E8-ADA0-491A-9BBA-321800CBC8FE}"/>
              </a:ext>
            </a:extLst>
          </p:cNvPr>
          <p:cNvPicPr>
            <a:picLocks noGrp="1" noChangeAspect="1"/>
          </p:cNvPicPr>
          <p:nvPr>
            <p:ph sz="quarter" idx="13"/>
          </p:nvPr>
        </p:nvPicPr>
        <p:blipFill rotWithShape="1">
          <a:blip r:embed="rId2"/>
          <a:srcRect l="5344" t="15507" r="6653" b="9312"/>
          <a:stretch/>
        </p:blipFill>
        <p:spPr>
          <a:xfrm>
            <a:off x="548327" y="1385668"/>
            <a:ext cx="11095346" cy="5329259"/>
          </a:xfrm>
          <a:prstGeom prst="rect">
            <a:avLst/>
          </a:prstGeom>
        </p:spPr>
      </p:pic>
    </p:spTree>
    <p:extLst>
      <p:ext uri="{BB962C8B-B14F-4D97-AF65-F5344CB8AC3E}">
        <p14:creationId xmlns:p14="http://schemas.microsoft.com/office/powerpoint/2010/main" val="571420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06109E-3191-4031-8082-5090B7244BCF}"/>
              </a:ext>
            </a:extLst>
          </p:cNvPr>
          <p:cNvSpPr>
            <a:spLocks noGrp="1"/>
          </p:cNvSpPr>
          <p:nvPr>
            <p:ph type="title"/>
          </p:nvPr>
        </p:nvSpPr>
        <p:spPr/>
        <p:txBody>
          <a:bodyPr/>
          <a:lstStyle/>
          <a:p>
            <a:r>
              <a:rPr lang="es-MX" b="1" dirty="0"/>
              <a:t>Perfil de egreso</a:t>
            </a:r>
            <a:br>
              <a:rPr lang="es-MX" dirty="0"/>
            </a:br>
            <a:endParaRPr lang="es-MX" dirty="0"/>
          </a:p>
        </p:txBody>
      </p:sp>
      <p:sp>
        <p:nvSpPr>
          <p:cNvPr id="3" name="Marcador de contenido 2">
            <a:extLst>
              <a:ext uri="{FF2B5EF4-FFF2-40B4-BE49-F238E27FC236}">
                <a16:creationId xmlns:a16="http://schemas.microsoft.com/office/drawing/2014/main" id="{8E25F2BC-64E7-41A5-A464-4D156B3396DF}"/>
              </a:ext>
            </a:extLst>
          </p:cNvPr>
          <p:cNvSpPr>
            <a:spLocks noGrp="1"/>
          </p:cNvSpPr>
          <p:nvPr>
            <p:ph sz="quarter" idx="13"/>
          </p:nvPr>
        </p:nvSpPr>
        <p:spPr/>
        <p:txBody>
          <a:bodyPr>
            <a:normAutofit/>
          </a:bodyPr>
          <a:lstStyle/>
          <a:p>
            <a:pPr marL="0" indent="0" algn="just">
              <a:buNone/>
            </a:pPr>
            <a:r>
              <a:rPr lang="es-MX" dirty="0"/>
              <a:t>El egresado de la Licenciatura en Gestión y Administración de PyME está calificado para administrar los recursos de una organización y obtener resultados eficientes; valorar la información contable y financiera para la toma de decisiones; y salvaguardar el capital de la empresa. Asimismo, podrá diseñar e implementar planes de mercadotecnia para cumplir objetivos de la organización y satisfacer las necesidades de los clientes. Está preparado para realizar diagnósticos administrativos, formular planes de negocio y proponer mejoras o alternativas de solución sobre necesidades identificadas, para favorecer el desarrollo integral de las organizaciones.</a:t>
            </a:r>
          </a:p>
          <a:p>
            <a:pPr marL="0" indent="0">
              <a:buNone/>
            </a:pPr>
            <a:endParaRPr lang="es-MX" dirty="0"/>
          </a:p>
        </p:txBody>
      </p:sp>
    </p:spTree>
    <p:extLst>
      <p:ext uri="{BB962C8B-B14F-4D97-AF65-F5344CB8AC3E}">
        <p14:creationId xmlns:p14="http://schemas.microsoft.com/office/powerpoint/2010/main" val="141007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338013-7132-4216-884A-E659570D888B}"/>
              </a:ext>
            </a:extLst>
          </p:cNvPr>
          <p:cNvSpPr>
            <a:spLocks noGrp="1"/>
          </p:cNvSpPr>
          <p:nvPr>
            <p:ph type="title"/>
          </p:nvPr>
        </p:nvSpPr>
        <p:spPr/>
        <p:txBody>
          <a:bodyPr/>
          <a:lstStyle/>
          <a:p>
            <a:r>
              <a:rPr lang="es-MX" dirty="0"/>
              <a:t>Impacto de la Gestión Y Administración de PyME en </a:t>
            </a:r>
            <a:r>
              <a:rPr lang="es-MX" dirty="0" err="1"/>
              <a:t>méxico</a:t>
            </a:r>
            <a:r>
              <a:rPr lang="es-MX" dirty="0"/>
              <a:t>.</a:t>
            </a:r>
          </a:p>
        </p:txBody>
      </p:sp>
      <p:sp>
        <p:nvSpPr>
          <p:cNvPr id="3" name="Marcador de contenido 2">
            <a:extLst>
              <a:ext uri="{FF2B5EF4-FFF2-40B4-BE49-F238E27FC236}">
                <a16:creationId xmlns:a16="http://schemas.microsoft.com/office/drawing/2014/main" id="{443C9010-E093-4682-8AF3-CC766111A083}"/>
              </a:ext>
            </a:extLst>
          </p:cNvPr>
          <p:cNvSpPr>
            <a:spLocks noGrp="1"/>
          </p:cNvSpPr>
          <p:nvPr>
            <p:ph sz="quarter" idx="13"/>
          </p:nvPr>
        </p:nvSpPr>
        <p:spPr/>
        <p:txBody>
          <a:bodyPr>
            <a:normAutofit fontScale="85000" lnSpcReduction="20000"/>
          </a:bodyPr>
          <a:lstStyle/>
          <a:p>
            <a:pPr marL="0" indent="0" algn="just">
              <a:buNone/>
            </a:pPr>
            <a:r>
              <a:rPr lang="es-MX" dirty="0"/>
              <a:t>Actualmente las pequeñas y medianas empresas (</a:t>
            </a:r>
            <a:r>
              <a:rPr lang="es-MX" dirty="0" err="1"/>
              <a:t>PyMES</a:t>
            </a:r>
            <a:r>
              <a:rPr lang="es-MX" dirty="0"/>
              <a:t>), constituyen la columna vertebral de la economía nacional por los acuerdos comerciales que ha tenido México en los últimos años, así como por su alto impacto en la generación de empleos y en la producción nacional. De acuerdo con datos del Instituto Nacional de Estadística y Geografía, en México existen aproximadamente 4 millones 15 mil unidades empresariales, de las cuales 99.8% son </a:t>
            </a:r>
            <a:r>
              <a:rPr lang="es-MX" dirty="0" err="1"/>
              <a:t>PyMES</a:t>
            </a:r>
            <a:r>
              <a:rPr lang="es-MX" dirty="0"/>
              <a:t> que generan 52% del Producto Interno Bruto (PIB) y 72% del empleo en el país, por lo cual este sector de desarrollo es muy importante para quienes decidan estudiar una carrera que interactúe con ese medio (PRO MÉXICO, 2012).</a:t>
            </a:r>
          </a:p>
          <a:p>
            <a:pPr marL="0" indent="0" algn="just">
              <a:buNone/>
            </a:pPr>
            <a:r>
              <a:rPr lang="es-MX" dirty="0"/>
              <a:t>Por eso la Universidad Politécnica de Atlautla  oferta la Licenciatura en Administración y Gestión de </a:t>
            </a:r>
            <a:r>
              <a:rPr lang="es-MX" dirty="0" err="1"/>
              <a:t>PyMES</a:t>
            </a:r>
            <a:r>
              <a:rPr lang="es-MX" dirty="0"/>
              <a:t>, con una duración de 3 años 4 meses. Quienes la estudien contarán con los conocimientos para crear y desarrollar sus propios negocios, además de tener las herramientas para planear, organizar, dirigir y controlar desde el ámbito donde se encuentren.</a:t>
            </a:r>
          </a:p>
          <a:p>
            <a:pPr marL="0" indent="0">
              <a:buNone/>
            </a:pPr>
            <a:endParaRPr lang="es-MX" dirty="0"/>
          </a:p>
        </p:txBody>
      </p:sp>
    </p:spTree>
    <p:extLst>
      <p:ext uri="{BB962C8B-B14F-4D97-AF65-F5344CB8AC3E}">
        <p14:creationId xmlns:p14="http://schemas.microsoft.com/office/powerpoint/2010/main" val="12909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1C2DC2-5648-40C0-8C06-9E928AC0D595}"/>
              </a:ext>
            </a:extLst>
          </p:cNvPr>
          <p:cNvSpPr>
            <a:spLocks noGrp="1"/>
          </p:cNvSpPr>
          <p:nvPr>
            <p:ph type="title"/>
          </p:nvPr>
        </p:nvSpPr>
        <p:spPr/>
        <p:txBody>
          <a:bodyPr/>
          <a:lstStyle/>
          <a:p>
            <a:r>
              <a:rPr lang="es-MX" dirty="0"/>
              <a:t>VENTAJAS DE ESTUDIAR Licenciatura en Gestión Y Administración de PyME</a:t>
            </a:r>
          </a:p>
        </p:txBody>
      </p:sp>
      <p:sp>
        <p:nvSpPr>
          <p:cNvPr id="3" name="Marcador de contenido 2">
            <a:extLst>
              <a:ext uri="{FF2B5EF4-FFF2-40B4-BE49-F238E27FC236}">
                <a16:creationId xmlns:a16="http://schemas.microsoft.com/office/drawing/2014/main" id="{DD0F6A68-A464-455F-9FB3-335CC0CB08EC}"/>
              </a:ext>
            </a:extLst>
          </p:cNvPr>
          <p:cNvSpPr>
            <a:spLocks noGrp="1"/>
          </p:cNvSpPr>
          <p:nvPr>
            <p:ph sz="quarter" idx="13"/>
          </p:nvPr>
        </p:nvSpPr>
        <p:spPr/>
        <p:txBody>
          <a:bodyPr>
            <a:normAutofit fontScale="70000" lnSpcReduction="20000"/>
          </a:bodyPr>
          <a:lstStyle/>
          <a:p>
            <a:pPr marL="0" indent="0">
              <a:buNone/>
            </a:pPr>
            <a:r>
              <a:rPr lang="es-MX" dirty="0"/>
              <a:t>El usuario que se recibe de una carrera EN GESTION Y Administración de Empresas DE PYME suele tener un abanico de pensamiento que incluye todos los procesos por los que transitan los recursos de las compañías.</a:t>
            </a:r>
          </a:p>
          <a:p>
            <a:pPr marL="0" indent="0">
              <a:buNone/>
            </a:pPr>
            <a:r>
              <a:rPr lang="es-MX" dirty="0"/>
              <a:t>Si bien reciben una formación contable bastante extensa y marcada, hay universidades que forman a los alumnos en GESTION Y Administración de Empresas DE PYME y Derecho, legislación laboral, procesos jurídicos, creación de empresas, puesta en marcha de negocios, etc.</a:t>
            </a:r>
          </a:p>
          <a:p>
            <a:pPr marL="0" indent="0">
              <a:buNone/>
            </a:pPr>
            <a:r>
              <a:rPr lang="es-MX" dirty="0"/>
              <a:t>Pueden manejar las mismas herramientas que un contador, como la liquidación de nómina, pago de impuestos, balances y declaraciones juradas, mientras que tienen una visión no solo de su departamento sino de toda la empresa, funcionando como un todo complejo.</a:t>
            </a:r>
          </a:p>
          <a:p>
            <a:pPr marL="0" indent="0">
              <a:buNone/>
            </a:pPr>
            <a:r>
              <a:rPr lang="es-MX" dirty="0"/>
              <a:t>Los licenciados en ADE poseen además formación en el trato con las personas, las relaciones interpersonales, la capacitación, formación y desarrollo del personal y la manera en que se mueven los equipos, lo que los hace muy buenos candidatos al liderazgo y al departamento de RRHH.</a:t>
            </a:r>
          </a:p>
          <a:p>
            <a:pPr marL="0" indent="0">
              <a:buNone/>
            </a:pPr>
            <a:r>
              <a:rPr lang="es-MX" dirty="0"/>
              <a:t>Estos perfiles suelen tener éxito tanto en empresas de índole privada, en relación de contrato o comenzando con su propia empresa de forma autónoma.</a:t>
            </a:r>
          </a:p>
          <a:p>
            <a:pPr marL="0" indent="0">
              <a:buNone/>
            </a:pPr>
            <a:endParaRPr lang="es-MX" dirty="0"/>
          </a:p>
        </p:txBody>
      </p:sp>
    </p:spTree>
    <p:extLst>
      <p:ext uri="{BB962C8B-B14F-4D97-AF65-F5344CB8AC3E}">
        <p14:creationId xmlns:p14="http://schemas.microsoft.com/office/powerpoint/2010/main" val="1525580215"/>
      </p:ext>
    </p:extLst>
  </p:cSld>
  <p:clrMapOvr>
    <a:masterClrMapping/>
  </p:clrMapOvr>
</p:sld>
</file>

<file path=ppt/theme/theme1.xml><?xml version="1.0" encoding="utf-8"?>
<a:theme xmlns:a="http://schemas.openxmlformats.org/drawingml/2006/main" name="Gota">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otalTime>11</TotalTime>
  <Words>488</Words>
  <Application>Microsoft Office PowerPoint</Application>
  <PresentationFormat>Panorámica</PresentationFormat>
  <Paragraphs>14</Paragraphs>
  <Slides>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5</vt:i4>
      </vt:variant>
    </vt:vector>
  </HeadingPairs>
  <TitlesOfParts>
    <vt:vector size="8" baseType="lpstr">
      <vt:lpstr>Arial</vt:lpstr>
      <vt:lpstr>Tw Cen MT</vt:lpstr>
      <vt:lpstr>Gota</vt:lpstr>
      <vt:lpstr>Presentación de PowerPoint</vt:lpstr>
      <vt:lpstr>El programa educativo dura 4 años, consta de 4 módulos divididos en 8 semestres.</vt:lpstr>
      <vt:lpstr>Perfil de egreso </vt:lpstr>
      <vt:lpstr>Impacto de la Gestión Y Administración de PyME en méxico.</vt:lpstr>
      <vt:lpstr>VENTAJAS DE ESTUDIAR Licenciatura en Gestión Y Administración de PyME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jesus velazquez</dc:creator>
  <cp:lastModifiedBy>jesus velazquez</cp:lastModifiedBy>
  <cp:revision>2</cp:revision>
  <dcterms:created xsi:type="dcterms:W3CDTF">2019-04-30T02:47:00Z</dcterms:created>
  <dcterms:modified xsi:type="dcterms:W3CDTF">2019-04-30T02:58:22Z</dcterms:modified>
</cp:coreProperties>
</file>